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84" r:id="rId2"/>
    <p:sldId id="290" r:id="rId3"/>
    <p:sldId id="260" r:id="rId4"/>
    <p:sldId id="261" r:id="rId5"/>
    <p:sldId id="289" r:id="rId6"/>
    <p:sldId id="291" r:id="rId7"/>
    <p:sldId id="300" r:id="rId8"/>
    <p:sldId id="262" r:id="rId9"/>
    <p:sldId id="299" r:id="rId10"/>
    <p:sldId id="301" r:id="rId11"/>
    <p:sldId id="302" r:id="rId12"/>
    <p:sldId id="264" r:id="rId13"/>
    <p:sldId id="265" r:id="rId14"/>
    <p:sldId id="292" r:id="rId15"/>
    <p:sldId id="29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8" r:id="rId24"/>
    <p:sldId id="277" r:id="rId25"/>
    <p:sldId id="278" r:id="rId26"/>
    <p:sldId id="280" r:id="rId27"/>
    <p:sldId id="295" r:id="rId28"/>
    <p:sldId id="282" r:id="rId29"/>
    <p:sldId id="287" r:id="rId30"/>
    <p:sldId id="298" r:id="rId31"/>
    <p:sldId id="296" r:id="rId32"/>
    <p:sldId id="297" r:id="rId33"/>
    <p:sldId id="283" r:id="rId34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C764C-02BE-461E-B4A3-D9BF5D45C555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6ABA-299D-4140-96BE-48E7E636D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77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81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6ABA-299D-4140-96BE-48E7E636D34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21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6ABA-299D-4140-96BE-48E7E636D34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69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6ABA-299D-4140-96BE-48E7E636D34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428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6ABA-299D-4140-96BE-48E7E636D34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57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hyperlink" Target="https://www.airius.solutions/purification/" TargetMode="Externa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irius.solutions/services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34540"/>
            <a:ext cx="3074035" cy="4098290"/>
          </a:xfrm>
          <a:custGeom>
            <a:avLst/>
            <a:gdLst/>
            <a:ahLst/>
            <a:cxnLst/>
            <a:rect l="l" t="t" r="r" b="b"/>
            <a:pathLst>
              <a:path w="3074035" h="4098290">
                <a:moveTo>
                  <a:pt x="0" y="0"/>
                </a:moveTo>
                <a:lnTo>
                  <a:pt x="0" y="2050791"/>
                </a:lnTo>
                <a:lnTo>
                  <a:pt x="2048124" y="4098035"/>
                </a:lnTo>
                <a:lnTo>
                  <a:pt x="3073907" y="3072633"/>
                </a:lnTo>
                <a:lnTo>
                  <a:pt x="0" y="0"/>
                </a:lnTo>
                <a:close/>
              </a:path>
            </a:pathLst>
          </a:custGeom>
          <a:solidFill>
            <a:srgbClr val="009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034540"/>
            <a:ext cx="3074035" cy="4098290"/>
          </a:xfrm>
          <a:custGeom>
            <a:avLst/>
            <a:gdLst/>
            <a:ahLst/>
            <a:cxnLst/>
            <a:rect l="l" t="t" r="r" b="b"/>
            <a:pathLst>
              <a:path w="3074035" h="4098290">
                <a:moveTo>
                  <a:pt x="0" y="0"/>
                </a:moveTo>
                <a:lnTo>
                  <a:pt x="0" y="2050791"/>
                </a:lnTo>
                <a:lnTo>
                  <a:pt x="2048124" y="4098035"/>
                </a:lnTo>
                <a:lnTo>
                  <a:pt x="3073907" y="307263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93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98547" y="5480303"/>
            <a:ext cx="2757170" cy="1376680"/>
          </a:xfrm>
          <a:custGeom>
            <a:avLst/>
            <a:gdLst/>
            <a:ahLst/>
            <a:cxnLst/>
            <a:rect l="l" t="t" r="r" b="b"/>
            <a:pathLst>
              <a:path w="2757170" h="1376679">
                <a:moveTo>
                  <a:pt x="1379098" y="0"/>
                </a:moveTo>
                <a:lnTo>
                  <a:pt x="0" y="1376517"/>
                </a:lnTo>
                <a:lnTo>
                  <a:pt x="2756915" y="1376517"/>
                </a:lnTo>
                <a:lnTo>
                  <a:pt x="1379098" y="0"/>
                </a:lnTo>
                <a:close/>
              </a:path>
            </a:pathLst>
          </a:custGeom>
          <a:solidFill>
            <a:srgbClr val="009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858511"/>
            <a:ext cx="1995170" cy="1998345"/>
          </a:xfrm>
          <a:custGeom>
            <a:avLst/>
            <a:gdLst/>
            <a:ahLst/>
            <a:cxnLst/>
            <a:rect l="l" t="t" r="r" b="b"/>
            <a:pathLst>
              <a:path w="1995170" h="1998345">
                <a:moveTo>
                  <a:pt x="0" y="0"/>
                </a:moveTo>
                <a:lnTo>
                  <a:pt x="0" y="1997761"/>
                </a:lnTo>
                <a:lnTo>
                  <a:pt x="1994666" y="1997761"/>
                </a:lnTo>
                <a:lnTo>
                  <a:pt x="0" y="0"/>
                </a:lnTo>
                <a:close/>
              </a:path>
            </a:pathLst>
          </a:custGeom>
          <a:solidFill>
            <a:srgbClr val="8CC5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858511"/>
            <a:ext cx="1995170" cy="1998345"/>
          </a:xfrm>
          <a:custGeom>
            <a:avLst/>
            <a:gdLst/>
            <a:ahLst/>
            <a:cxnLst/>
            <a:rect l="l" t="t" r="r" b="b"/>
            <a:pathLst>
              <a:path w="1995170" h="1998345">
                <a:moveTo>
                  <a:pt x="0" y="0"/>
                </a:moveTo>
                <a:lnTo>
                  <a:pt x="0" y="1997761"/>
                </a:lnTo>
                <a:lnTo>
                  <a:pt x="1994666" y="199776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8CC5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36841" y="3333750"/>
            <a:ext cx="2133600" cy="4445"/>
          </a:xfrm>
          <a:custGeom>
            <a:avLst/>
            <a:gdLst/>
            <a:ahLst/>
            <a:cxnLst/>
            <a:rect l="l" t="t" r="r" b="b"/>
            <a:pathLst>
              <a:path w="2133600" h="4445">
                <a:moveTo>
                  <a:pt x="0" y="0"/>
                </a:moveTo>
                <a:lnTo>
                  <a:pt x="2133599" y="3931"/>
                </a:lnTo>
              </a:path>
            </a:pathLst>
          </a:custGeom>
          <a:ln w="101599">
            <a:solidFill>
              <a:srgbClr val="398A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2511" y="3963684"/>
            <a:ext cx="2842259" cy="1680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67000" y="1438468"/>
            <a:ext cx="8582660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485"/>
              </a:lnSpc>
            </a:pPr>
            <a:r>
              <a:rPr sz="3600" b="1" dirty="0" err="1" smtClean="0">
                <a:solidFill>
                  <a:srgbClr val="4D4D4F"/>
                </a:solidFill>
                <a:latin typeface="Century Gothic"/>
                <a:cs typeface="Century Gothic"/>
              </a:rPr>
              <a:t>Dé</a:t>
            </a:r>
            <a:r>
              <a:rPr lang="fr-FR" sz="3600" b="1" dirty="0" smtClean="0">
                <a:solidFill>
                  <a:srgbClr val="4D4D4F"/>
                </a:solidFill>
                <a:latin typeface="Century Gothic"/>
                <a:cs typeface="Century Gothic"/>
              </a:rPr>
              <a:t>carbonation &amp; </a:t>
            </a:r>
            <a:r>
              <a:rPr lang="fr-FR" sz="3600" b="1" spc="-15" dirty="0" smtClean="0">
                <a:solidFill>
                  <a:srgbClr val="4D4D4F"/>
                </a:solidFill>
                <a:latin typeface="Century Gothic"/>
                <a:cs typeface="Century Gothic"/>
              </a:rPr>
              <a:t>Pu</a:t>
            </a:r>
            <a:r>
              <a:rPr sz="3600" b="1" dirty="0" err="1" smtClean="0">
                <a:solidFill>
                  <a:srgbClr val="4D4D4F"/>
                </a:solidFill>
                <a:latin typeface="Century Gothic"/>
                <a:cs typeface="Century Gothic"/>
              </a:rPr>
              <a:t>rification</a:t>
            </a:r>
            <a:r>
              <a:rPr sz="3600" b="1" spc="-20" dirty="0" smtClean="0">
                <a:solidFill>
                  <a:srgbClr val="4D4D4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4D4D4F"/>
                </a:solidFill>
                <a:latin typeface="Century Gothic"/>
                <a:cs typeface="Century Gothic"/>
              </a:rPr>
              <a:t>de</a:t>
            </a:r>
            <a:r>
              <a:rPr sz="3600" b="1" spc="10" dirty="0">
                <a:solidFill>
                  <a:srgbClr val="4D4D4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4D4D4F"/>
                </a:solidFill>
                <a:latin typeface="Century Gothic"/>
                <a:cs typeface="Century Gothic"/>
              </a:rPr>
              <a:t>l’air</a:t>
            </a:r>
            <a:endParaRPr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94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703" y="41770"/>
            <a:ext cx="10458072" cy="9433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7834" y="791083"/>
            <a:ext cx="450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hauteur détermine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d’AIRIUS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installer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974" y="1524000"/>
            <a:ext cx="7706801" cy="48965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03" y="1828800"/>
            <a:ext cx="2429214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703" y="110497"/>
            <a:ext cx="10458072" cy="9433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7834" y="791083"/>
            <a:ext cx="450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hauteur détermine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d’AIRIUS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installer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606" y="1295400"/>
            <a:ext cx="7659169" cy="49822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42" y="1600200"/>
            <a:ext cx="2419688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62200" y="4953000"/>
            <a:ext cx="84050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Points importants : 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Installation entre 30 à 50 cm </a:t>
            </a:r>
            <a:r>
              <a:rPr lang="fr-FR" sz="1600" dirty="0"/>
              <a:t>sous plafond 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Le flux laminaire droit, non dispersif, ne doit pas rencontrer d’obstacle entre le plafond et le sol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Jamais de restitution sur du public, de la végétation,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Montage souple avec des chainettes ou des filins,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Installation obligatoire avec un filin de sécurité calibré à 90 kg,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Utilisation exclusive d’un tournevis Torx-T30 (Visseuse interdite)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238"/>
            <a:ext cx="7191375" cy="501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7879" y="76627"/>
            <a:ext cx="7467600" cy="6538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6981825" cy="12477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29483"/>
            <a:ext cx="2886075" cy="51984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75" y="1429483"/>
            <a:ext cx="3105150" cy="24003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59091"/>
            <a:ext cx="3095625" cy="24288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1429483"/>
            <a:ext cx="31051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6981825" cy="12477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0800" y="228600"/>
            <a:ext cx="51816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1400175"/>
            <a:ext cx="4791075" cy="9525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419225"/>
            <a:ext cx="5762625" cy="7143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374656"/>
            <a:ext cx="6838950" cy="6762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1" y="3050931"/>
            <a:ext cx="4781550" cy="7048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779227"/>
            <a:ext cx="2628900" cy="287927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175" y="3825387"/>
            <a:ext cx="1876425" cy="9334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3755781"/>
            <a:ext cx="2743200" cy="27974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200" y="3112843"/>
            <a:ext cx="4762500" cy="642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0" y="6096000"/>
            <a:ext cx="1219200" cy="562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839200" y="3839729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Fonctionnement</a:t>
            </a:r>
          </a:p>
          <a:p>
            <a:pPr marL="285750" indent="-285750">
              <a:buFontTx/>
              <a:buChar char="-"/>
            </a:pPr>
            <a:r>
              <a:rPr lang="fr-FR" sz="1200" dirty="0" smtClean="0"/>
              <a:t>Rideau d’air à l’arrêt quand porte fermée</a:t>
            </a:r>
          </a:p>
          <a:p>
            <a:pPr marL="285750" indent="-285750">
              <a:buFontTx/>
              <a:buChar char="-"/>
            </a:pPr>
            <a:r>
              <a:rPr lang="fr-FR" sz="1200" dirty="0" smtClean="0"/>
              <a:t>Démarrage pleine vitesse quand porte ouverte</a:t>
            </a:r>
          </a:p>
          <a:p>
            <a:pPr marL="285750" indent="-285750">
              <a:buFontTx/>
              <a:buChar char="-"/>
            </a:pPr>
            <a:r>
              <a:rPr lang="fr-FR" sz="1200" dirty="0" smtClean="0"/>
              <a:t>Arrêt après temporisation réglable</a:t>
            </a:r>
            <a:endParaRPr lang="fr-FR" sz="12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600" y="4933478"/>
            <a:ext cx="2056239" cy="172502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705600" y="3825387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3 versions disponibles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866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700" y="356615"/>
            <a:ext cx="3784091" cy="60868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9100" y="362711"/>
            <a:ext cx="3701796" cy="6096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4088" y="356615"/>
            <a:ext cx="3441191" cy="6096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33188" y="423672"/>
            <a:ext cx="2348865" cy="368935"/>
          </a:xfrm>
          <a:prstGeom prst="rect">
            <a:avLst/>
          </a:prstGeom>
          <a:solidFill>
            <a:srgbClr val="FFFFFF"/>
          </a:solidFill>
          <a:ln w="12192">
            <a:solidFill>
              <a:srgbClr val="41709C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254"/>
              </a:spcBef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Equipements</a:t>
            </a:r>
            <a:r>
              <a:rPr sz="18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AIRIUS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3355" y="960119"/>
            <a:ext cx="5416296" cy="48478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00" y="1143000"/>
            <a:ext cx="3543300" cy="48478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83563" y="6129324"/>
            <a:ext cx="3581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Pilotage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Thermostat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sonde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déportée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05827" y="6129324"/>
            <a:ext cx="1905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Protection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avec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VIGI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0125" y="242916"/>
            <a:ext cx="1285874" cy="719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4047" y="408431"/>
            <a:ext cx="11509375" cy="5851525"/>
            <a:chOff x="384047" y="408431"/>
            <a:chExt cx="11509375" cy="5851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047" y="408431"/>
              <a:ext cx="11509248" cy="5851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8239" y="725423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565404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565404" y="608076"/>
                  </a:lnTo>
                  <a:lnTo>
                    <a:pt x="565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8239" y="725423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0" y="608076"/>
                  </a:moveTo>
                  <a:lnTo>
                    <a:pt x="565404" y="608076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60807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563" y="353568"/>
            <a:ext cx="11379835" cy="5989320"/>
            <a:chOff x="321563" y="353568"/>
            <a:chExt cx="11379835" cy="5989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563" y="353568"/>
              <a:ext cx="11379708" cy="59893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16152" y="542544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565404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565404" y="608076"/>
                  </a:lnTo>
                  <a:lnTo>
                    <a:pt x="565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6152" y="542544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0" y="608076"/>
                  </a:moveTo>
                  <a:lnTo>
                    <a:pt x="565404" y="608076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60807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CE6A0-193B-4019-9AB2-D7F99880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19" y="297171"/>
            <a:ext cx="8596668" cy="748145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La Stratification </a:t>
            </a:r>
            <a:r>
              <a:rPr lang="fr-FR" sz="2800" b="1" dirty="0"/>
              <a:t>thermique</a:t>
            </a:r>
          </a:p>
        </p:txBody>
      </p:sp>
      <p:pic>
        <p:nvPicPr>
          <p:cNvPr id="9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694FD09D-F27C-4B11-B4F4-0BB5CFF963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756" y="203889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29">
            <a:extLst>
              <a:ext uri="{FF2B5EF4-FFF2-40B4-BE49-F238E27FC236}">
                <a16:creationId xmlns:a16="http://schemas.microsoft.com/office/drawing/2014/main" id="{2553339A-B87D-4E4A-91DA-AD5A4EA60BDC}"/>
              </a:ext>
            </a:extLst>
          </p:cNvPr>
          <p:cNvSpPr txBox="1"/>
          <p:nvPr/>
        </p:nvSpPr>
        <p:spPr>
          <a:xfrm>
            <a:off x="6845855" y="3694747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 = 18°C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49AE21-40BC-4172-A291-EAB21128FB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90" y="1045316"/>
            <a:ext cx="10477500" cy="33813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648200"/>
            <a:ext cx="10610850" cy="1304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53800" y="6174634"/>
            <a:ext cx="685800" cy="607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9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888" y="295656"/>
            <a:ext cx="11129645" cy="6137910"/>
            <a:chOff x="246888" y="295656"/>
            <a:chExt cx="11129645" cy="6137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888" y="295656"/>
              <a:ext cx="11129120" cy="61377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68567" y="3924300"/>
              <a:ext cx="565785" cy="607060"/>
            </a:xfrm>
            <a:custGeom>
              <a:avLst/>
              <a:gdLst/>
              <a:ahLst/>
              <a:cxnLst/>
              <a:rect l="l" t="t" r="r" b="b"/>
              <a:pathLst>
                <a:path w="565784" h="607060">
                  <a:moveTo>
                    <a:pt x="565404" y="0"/>
                  </a:moveTo>
                  <a:lnTo>
                    <a:pt x="0" y="0"/>
                  </a:lnTo>
                  <a:lnTo>
                    <a:pt x="0" y="606551"/>
                  </a:lnTo>
                  <a:lnTo>
                    <a:pt x="565404" y="606551"/>
                  </a:lnTo>
                  <a:lnTo>
                    <a:pt x="56540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68567" y="3924300"/>
              <a:ext cx="565785" cy="607060"/>
            </a:xfrm>
            <a:custGeom>
              <a:avLst/>
              <a:gdLst/>
              <a:ahLst/>
              <a:cxnLst/>
              <a:rect l="l" t="t" r="r" b="b"/>
              <a:pathLst>
                <a:path w="565784" h="607060">
                  <a:moveTo>
                    <a:pt x="0" y="606551"/>
                  </a:moveTo>
                  <a:lnTo>
                    <a:pt x="565404" y="606551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606551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83563" y="617220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565404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565404" y="608076"/>
                  </a:lnTo>
                  <a:lnTo>
                    <a:pt x="565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3563" y="617220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0" y="608076"/>
                  </a:moveTo>
                  <a:lnTo>
                    <a:pt x="565404" y="608076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60807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9308" y="440436"/>
            <a:ext cx="10995660" cy="5984875"/>
            <a:chOff x="559308" y="440436"/>
            <a:chExt cx="10995660" cy="5984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308" y="440436"/>
              <a:ext cx="10995660" cy="59847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15796" y="800100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565404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565404" y="608076"/>
                  </a:lnTo>
                  <a:lnTo>
                    <a:pt x="565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15796" y="800100"/>
              <a:ext cx="565785" cy="608330"/>
            </a:xfrm>
            <a:custGeom>
              <a:avLst/>
              <a:gdLst/>
              <a:ahLst/>
              <a:cxnLst/>
              <a:rect l="l" t="t" r="r" b="b"/>
              <a:pathLst>
                <a:path w="565785" h="608330">
                  <a:moveTo>
                    <a:pt x="0" y="608076"/>
                  </a:moveTo>
                  <a:lnTo>
                    <a:pt x="565404" y="608076"/>
                  </a:lnTo>
                  <a:lnTo>
                    <a:pt x="565404" y="0"/>
                  </a:lnTo>
                  <a:lnTo>
                    <a:pt x="0" y="0"/>
                  </a:lnTo>
                  <a:lnTo>
                    <a:pt x="0" y="60807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345079"/>
            <a:ext cx="11119485" cy="6089650"/>
            <a:chOff x="414527" y="345079"/>
            <a:chExt cx="11119485" cy="6089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345079"/>
              <a:ext cx="11119104" cy="60892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13688" y="617220"/>
              <a:ext cx="440690" cy="608330"/>
            </a:xfrm>
            <a:custGeom>
              <a:avLst/>
              <a:gdLst/>
              <a:ahLst/>
              <a:cxnLst/>
              <a:rect l="l" t="t" r="r" b="b"/>
              <a:pathLst>
                <a:path w="440689" h="608330">
                  <a:moveTo>
                    <a:pt x="440436" y="0"/>
                  </a:moveTo>
                  <a:lnTo>
                    <a:pt x="0" y="0"/>
                  </a:lnTo>
                  <a:lnTo>
                    <a:pt x="0" y="608076"/>
                  </a:lnTo>
                  <a:lnTo>
                    <a:pt x="440436" y="608076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13688" y="617220"/>
              <a:ext cx="440690" cy="608330"/>
            </a:xfrm>
            <a:custGeom>
              <a:avLst/>
              <a:gdLst/>
              <a:ahLst/>
              <a:cxnLst/>
              <a:rect l="l" t="t" r="r" b="b"/>
              <a:pathLst>
                <a:path w="440689" h="608330">
                  <a:moveTo>
                    <a:pt x="0" y="608076"/>
                  </a:moveTo>
                  <a:lnTo>
                    <a:pt x="440436" y="608076"/>
                  </a:lnTo>
                  <a:lnTo>
                    <a:pt x="440436" y="0"/>
                  </a:lnTo>
                  <a:lnTo>
                    <a:pt x="0" y="0"/>
                  </a:lnTo>
                  <a:lnTo>
                    <a:pt x="0" y="60807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481138"/>
            <a:ext cx="4419600" cy="52134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1" y="1828800"/>
            <a:ext cx="6306310" cy="41671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6151624"/>
            <a:ext cx="1628775" cy="542925"/>
          </a:xfrm>
          <a:prstGeom prst="rect">
            <a:avLst/>
          </a:prstGeom>
        </p:spPr>
      </p:pic>
      <p:pic>
        <p:nvPicPr>
          <p:cNvPr id="10" name="Image 9" descr="Une image contenant blanc, vert, périphérique, ventilateur&#10;&#10;Description générée automatiquement">
            <a:hlinkClick r:id="rId5"/>
            <a:extLst>
              <a:ext uri="{FF2B5EF4-FFF2-40B4-BE49-F238E27FC236}">
                <a16:creationId xmlns:a16="http://schemas.microsoft.com/office/drawing/2014/main" id="{524A8FD7-CF58-4322-A9E5-27A1E35AA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72" y="200020"/>
            <a:ext cx="696716" cy="69671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59A3DCC-122A-4B5E-9110-9B56CB4EFDBD}"/>
              </a:ext>
            </a:extLst>
          </p:cNvPr>
          <p:cNvSpPr txBox="1">
            <a:spLocks/>
          </p:cNvSpPr>
          <p:nvPr/>
        </p:nvSpPr>
        <p:spPr>
          <a:xfrm>
            <a:off x="1219200" y="248864"/>
            <a:ext cx="8596668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/>
              <a:t>Purification </a:t>
            </a:r>
            <a:r>
              <a:rPr lang="fr-FR" sz="3600" b="1" dirty="0"/>
              <a:t>de l’air et des surfaces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5868" y="343724"/>
            <a:ext cx="17240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944" y="1583056"/>
            <a:ext cx="2481072" cy="33723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0545" y="227075"/>
            <a:ext cx="4219933" cy="64015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7091" y="438750"/>
            <a:ext cx="3783408" cy="59702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45" y="6082778"/>
            <a:ext cx="1628775" cy="5429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42" y="152400"/>
            <a:ext cx="3495675" cy="117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7356" y="755682"/>
            <a:ext cx="3542565" cy="59122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708" y="206247"/>
            <a:ext cx="10843260" cy="4292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298" y="1988783"/>
            <a:ext cx="2659581" cy="358024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92382" y="635508"/>
            <a:ext cx="4627220" cy="60761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08" y="6125056"/>
            <a:ext cx="1628775" cy="5429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44" y="140570"/>
            <a:ext cx="2993941" cy="117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5182" y="519214"/>
            <a:ext cx="10673080" cy="5620385"/>
            <a:chOff x="555182" y="519214"/>
            <a:chExt cx="10673080" cy="5620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182" y="519214"/>
              <a:ext cx="10672540" cy="56200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17091" y="1025651"/>
              <a:ext cx="3438525" cy="607060"/>
            </a:xfrm>
            <a:custGeom>
              <a:avLst/>
              <a:gdLst/>
              <a:ahLst/>
              <a:cxnLst/>
              <a:rect l="l" t="t" r="r" b="b"/>
              <a:pathLst>
                <a:path w="3438525" h="607060">
                  <a:moveTo>
                    <a:pt x="3438144" y="0"/>
                  </a:moveTo>
                  <a:lnTo>
                    <a:pt x="0" y="0"/>
                  </a:lnTo>
                  <a:lnTo>
                    <a:pt x="0" y="606551"/>
                  </a:lnTo>
                  <a:lnTo>
                    <a:pt x="3438144" y="606551"/>
                  </a:lnTo>
                  <a:lnTo>
                    <a:pt x="3438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17091" y="1025651"/>
              <a:ext cx="3438525" cy="607060"/>
            </a:xfrm>
            <a:custGeom>
              <a:avLst/>
              <a:gdLst/>
              <a:ahLst/>
              <a:cxnLst/>
              <a:rect l="l" t="t" r="r" b="b"/>
              <a:pathLst>
                <a:path w="3438525" h="607060">
                  <a:moveTo>
                    <a:pt x="0" y="606551"/>
                  </a:moveTo>
                  <a:lnTo>
                    <a:pt x="3438144" y="606551"/>
                  </a:lnTo>
                  <a:lnTo>
                    <a:pt x="3438144" y="0"/>
                  </a:lnTo>
                  <a:lnTo>
                    <a:pt x="0" y="0"/>
                  </a:lnTo>
                  <a:lnTo>
                    <a:pt x="0" y="6065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9906000" y="457200"/>
            <a:ext cx="1752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4" y="140570"/>
            <a:ext cx="2993941" cy="117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9">
            <a:extLst>
              <a:ext uri="{FF2B5EF4-FFF2-40B4-BE49-F238E27FC236}">
                <a16:creationId xmlns:a16="http://schemas.microsoft.com/office/drawing/2014/main" id="{2553339A-B87D-4E4A-91DA-AD5A4EA60BDC}"/>
              </a:ext>
            </a:extLst>
          </p:cNvPr>
          <p:cNvSpPr txBox="1"/>
          <p:nvPr/>
        </p:nvSpPr>
        <p:spPr>
          <a:xfrm>
            <a:off x="6845855" y="3694747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 = 18°C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055" y="3858578"/>
            <a:ext cx="4648200" cy="251936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2000" y="4648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cap="all" dirty="0"/>
              <a:t>LE DÉCRET BACS : GESTION TECHNIQUE DU BÂTIMENT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62000" y="26670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cap="all" dirty="0"/>
              <a:t>LE DÉCRET </a:t>
            </a:r>
            <a:r>
              <a:rPr lang="fr-FR" cap="all" dirty="0" smtClean="0"/>
              <a:t>TERTIAIRE </a:t>
            </a:r>
            <a:r>
              <a:rPr lang="fr-FR" cap="all" dirty="0"/>
              <a:t>: GESTION TECHNIQUE DU BÂTIMENT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62000" y="2979005"/>
            <a:ext cx="11031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200" dirty="0"/>
              <a:t>Quels sont les risques d’une non-conformité au Décret Tertiaire ?</a:t>
            </a:r>
          </a:p>
          <a:p>
            <a:pPr fontAlgn="base"/>
            <a:r>
              <a:rPr lang="fr-FR" sz="1200" dirty="0" smtClean="0"/>
              <a:t>Non-respect </a:t>
            </a:r>
            <a:r>
              <a:rPr lang="fr-FR" sz="1200" dirty="0"/>
              <a:t>des </a:t>
            </a:r>
            <a:r>
              <a:rPr lang="fr-FR" sz="1200" dirty="0" smtClean="0"/>
              <a:t>obligations. </a:t>
            </a:r>
            <a:r>
              <a:rPr lang="fr-FR" sz="1200" dirty="0"/>
              <a:t>Une personne morale </a:t>
            </a:r>
            <a:r>
              <a:rPr lang="fr-FR" sz="1200" dirty="0" smtClean="0"/>
              <a:t>risque, chaque année, une </a:t>
            </a:r>
            <a:r>
              <a:rPr lang="fr-FR" sz="1200" dirty="0"/>
              <a:t>amende de 7500 €. </a:t>
            </a:r>
            <a:endParaRPr lang="fr-FR" sz="1200" dirty="0" smtClean="0"/>
          </a:p>
          <a:p>
            <a:pPr fontAlgn="base"/>
            <a:r>
              <a:rPr lang="fr-FR" sz="1200" dirty="0" smtClean="0"/>
              <a:t>Un </a:t>
            </a:r>
            <a:r>
              <a:rPr lang="fr-FR" sz="1200" dirty="0"/>
              <a:t>système de dénonciation sera mis en place. </a:t>
            </a:r>
            <a:endParaRPr lang="fr-FR" sz="1200" dirty="0" smtClean="0"/>
          </a:p>
          <a:p>
            <a:pPr fontAlgn="base"/>
            <a:r>
              <a:rPr lang="fr-FR" sz="1200" dirty="0" smtClean="0"/>
              <a:t>La </a:t>
            </a:r>
            <a:r>
              <a:rPr lang="fr-FR" sz="1200" dirty="0"/>
              <a:t>liste des personnes n’ayant pas respecté leurs obligations sera donnée sur un site dédié.</a:t>
            </a:r>
          </a:p>
          <a:p>
            <a:pPr fontAlgn="base"/>
            <a:r>
              <a:rPr lang="fr-FR" sz="1200" dirty="0"/>
              <a:t>De manière générale, au vue de la hausse des prix du gaz et de l’électricité, les enjeux en termes d’économies d’énergie sur les bâtiments est plus que d’actualité. </a:t>
            </a:r>
            <a:endParaRPr lang="fr-FR" sz="1200" dirty="0" smtClean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494" y="2508885"/>
            <a:ext cx="4314825" cy="118586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62000" y="1417903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cap="all" dirty="0" smtClean="0"/>
              <a:t>La Prime C2E: FINANCEMENT PARTIEL OU TOTAL</a:t>
            </a:r>
            <a:endParaRPr lang="fr-FR" cap="all" dirty="0"/>
          </a:p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206" y="1383424"/>
            <a:ext cx="1704113" cy="715979"/>
          </a:xfrm>
          <a:prstGeom prst="rect">
            <a:avLst/>
          </a:prstGeom>
        </p:spPr>
      </p:pic>
      <p:sp>
        <p:nvSpPr>
          <p:cNvPr id="16" name="object 8"/>
          <p:cNvSpPr/>
          <p:nvPr/>
        </p:nvSpPr>
        <p:spPr>
          <a:xfrm>
            <a:off x="6195870" y="1380886"/>
            <a:ext cx="1452370" cy="701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ZoneTexte 16"/>
          <p:cNvSpPr txBox="1"/>
          <p:nvPr/>
        </p:nvSpPr>
        <p:spPr>
          <a:xfrm>
            <a:off x="7764881" y="1515436"/>
            <a:ext cx="185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Éligible à la prime</a:t>
            </a:r>
            <a:endParaRPr lang="fr-FR" dirty="0"/>
          </a:p>
        </p:txBody>
      </p:sp>
      <p:pic>
        <p:nvPicPr>
          <p:cNvPr id="18" name="Image 17">
            <a:hlinkClick r:id="rId6"/>
            <a:extLst>
              <a:ext uri="{FF2B5EF4-FFF2-40B4-BE49-F238E27FC236}">
                <a16:creationId xmlns:a16="http://schemas.microsoft.com/office/drawing/2014/main" id="{9C6CFCBF-1FE9-4AC2-8B61-F3DC114B6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17" y="222821"/>
            <a:ext cx="701106" cy="693915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759A3DCC-122A-4B5E-9110-9B56CB4EFDBD}"/>
              </a:ext>
            </a:extLst>
          </p:cNvPr>
          <p:cNvSpPr txBox="1">
            <a:spLocks/>
          </p:cNvSpPr>
          <p:nvPr/>
        </p:nvSpPr>
        <p:spPr>
          <a:xfrm>
            <a:off x="695622" y="190150"/>
            <a:ext cx="8596668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  </a:t>
            </a:r>
            <a:r>
              <a:rPr lang="fr-FR" sz="3200" b="1" dirty="0" smtClean="0"/>
              <a:t>Les outils de financements de projets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1884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7719" y="5417311"/>
            <a:ext cx="42754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Attention</a:t>
            </a:r>
            <a:r>
              <a:rPr sz="14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avec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le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COVID</a:t>
            </a:r>
            <a:r>
              <a:rPr sz="1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19,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 les 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Conso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peuvent</a:t>
            </a:r>
            <a:r>
              <a:rPr sz="14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être</a:t>
            </a:r>
            <a:r>
              <a:rPr sz="14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basses.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1219200"/>
            <a:ext cx="9759569" cy="5102352"/>
          </a:xfrm>
          <a:prstGeom prst="rect">
            <a:avLst/>
          </a:prstGeom>
        </p:spPr>
      </p:pic>
      <p:pic>
        <p:nvPicPr>
          <p:cNvPr id="4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16A31B8-087B-403F-85BF-5CC5AD21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4" y="242916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59A3DCC-122A-4B5E-9110-9B56CB4EFDBD}"/>
              </a:ext>
            </a:extLst>
          </p:cNvPr>
          <p:cNvSpPr txBox="1">
            <a:spLocks/>
          </p:cNvSpPr>
          <p:nvPr/>
        </p:nvSpPr>
        <p:spPr>
          <a:xfrm>
            <a:off x="695622" y="190150"/>
            <a:ext cx="8596668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  </a:t>
            </a:r>
            <a:r>
              <a:rPr lang="fr-FR" sz="3200" b="1" dirty="0" smtClean="0"/>
              <a:t>Répartition géographique Prime C2E</a:t>
            </a:r>
            <a:endParaRPr lang="fr-F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9">
            <a:extLst>
              <a:ext uri="{FF2B5EF4-FFF2-40B4-BE49-F238E27FC236}">
                <a16:creationId xmlns:a16="http://schemas.microsoft.com/office/drawing/2014/main" id="{9CFC3249-D7A1-4813-AA85-E789692858A7}"/>
              </a:ext>
            </a:extLst>
          </p:cNvPr>
          <p:cNvSpPr txBox="1"/>
          <p:nvPr/>
        </p:nvSpPr>
        <p:spPr>
          <a:xfrm>
            <a:off x="9277756" y="3366998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20°C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0A6989-1DC9-466F-9C0A-357D8A45515C}"/>
              </a:ext>
            </a:extLst>
          </p:cNvPr>
          <p:cNvSpPr txBox="1"/>
          <p:nvPr/>
        </p:nvSpPr>
        <p:spPr>
          <a:xfrm>
            <a:off x="9056320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803418-08A9-41BC-A35E-38DF490BAC9F}"/>
              </a:ext>
            </a:extLst>
          </p:cNvPr>
          <p:cNvSpPr txBox="1"/>
          <p:nvPr/>
        </p:nvSpPr>
        <p:spPr>
          <a:xfrm>
            <a:off x="10861817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59A3DCC-122A-4B5E-9110-9B56CB4EFDBD}"/>
              </a:ext>
            </a:extLst>
          </p:cNvPr>
          <p:cNvSpPr txBox="1">
            <a:spLocks/>
          </p:cNvSpPr>
          <p:nvPr/>
        </p:nvSpPr>
        <p:spPr>
          <a:xfrm>
            <a:off x="695622" y="190150"/>
            <a:ext cx="8596668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  </a:t>
            </a:r>
            <a:r>
              <a:rPr lang="fr-FR" sz="3200" b="1" dirty="0" smtClean="0"/>
              <a:t>AIRIUS 50 chez AXA &amp; ARIANESPACE …</a:t>
            </a:r>
            <a:endParaRPr lang="fr-FR" sz="3200" b="1" dirty="0"/>
          </a:p>
        </p:txBody>
      </p:sp>
      <p:pic>
        <p:nvPicPr>
          <p:cNvPr id="15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16A31B8-087B-403F-85BF-5CC5AD21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4" y="242916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747703" y="5718493"/>
            <a:ext cx="307571" cy="324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54" y="1398197"/>
            <a:ext cx="5250135" cy="39376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296" y="966697"/>
            <a:ext cx="3600450" cy="4800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530" y="1398196"/>
            <a:ext cx="2455058" cy="39376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22" y="4756424"/>
            <a:ext cx="582497" cy="4654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4149" y="5448717"/>
            <a:ext cx="1420452" cy="26977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0464" y="5448717"/>
            <a:ext cx="1420452" cy="26977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4850" y="196656"/>
            <a:ext cx="1285874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0448" y="91858"/>
            <a:ext cx="7990840" cy="6440170"/>
            <a:chOff x="2060448" y="91858"/>
            <a:chExt cx="7990840" cy="6440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6981" y="539485"/>
              <a:ext cx="7910847" cy="1314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0448" y="1647444"/>
              <a:ext cx="7981188" cy="1362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9592" y="2798063"/>
              <a:ext cx="7972044" cy="1371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9404" y="4000500"/>
              <a:ext cx="7961376" cy="1400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9404" y="5160264"/>
              <a:ext cx="7961376" cy="1371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8736" y="91858"/>
              <a:ext cx="7962900" cy="4194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9">
            <a:extLst>
              <a:ext uri="{FF2B5EF4-FFF2-40B4-BE49-F238E27FC236}">
                <a16:creationId xmlns:a16="http://schemas.microsoft.com/office/drawing/2014/main" id="{9CFC3249-D7A1-4813-AA85-E789692858A7}"/>
              </a:ext>
            </a:extLst>
          </p:cNvPr>
          <p:cNvSpPr txBox="1"/>
          <p:nvPr/>
        </p:nvSpPr>
        <p:spPr>
          <a:xfrm>
            <a:off x="9277756" y="3366998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20°C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0A6989-1DC9-466F-9C0A-357D8A45515C}"/>
              </a:ext>
            </a:extLst>
          </p:cNvPr>
          <p:cNvSpPr txBox="1"/>
          <p:nvPr/>
        </p:nvSpPr>
        <p:spPr>
          <a:xfrm>
            <a:off x="9056320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803418-08A9-41BC-A35E-38DF490BAC9F}"/>
              </a:ext>
            </a:extLst>
          </p:cNvPr>
          <p:cNvSpPr txBox="1"/>
          <p:nvPr/>
        </p:nvSpPr>
        <p:spPr>
          <a:xfrm>
            <a:off x="10861817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59A3DCC-122A-4B5E-9110-9B56CB4EFDBD}"/>
              </a:ext>
            </a:extLst>
          </p:cNvPr>
          <p:cNvSpPr txBox="1">
            <a:spLocks/>
          </p:cNvSpPr>
          <p:nvPr/>
        </p:nvSpPr>
        <p:spPr>
          <a:xfrm>
            <a:off x="695622" y="190150"/>
            <a:ext cx="8596668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  </a:t>
            </a:r>
            <a:r>
              <a:rPr lang="fr-FR" sz="3200" b="1" dirty="0" smtClean="0"/>
              <a:t>Grands volumes</a:t>
            </a:r>
            <a:endParaRPr lang="fr-FR" sz="3200" b="1" dirty="0"/>
          </a:p>
        </p:txBody>
      </p:sp>
      <p:pic>
        <p:nvPicPr>
          <p:cNvPr id="15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16A31B8-087B-403F-85BF-5CC5AD21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4" y="242916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747703" y="5718493"/>
            <a:ext cx="307571" cy="324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2" y="1300401"/>
            <a:ext cx="5669403" cy="43383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698" y="1300401"/>
            <a:ext cx="5295102" cy="433839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355" y="132773"/>
            <a:ext cx="1285874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9">
            <a:extLst>
              <a:ext uri="{FF2B5EF4-FFF2-40B4-BE49-F238E27FC236}">
                <a16:creationId xmlns:a16="http://schemas.microsoft.com/office/drawing/2014/main" id="{9CFC3249-D7A1-4813-AA85-E789692858A7}"/>
              </a:ext>
            </a:extLst>
          </p:cNvPr>
          <p:cNvSpPr txBox="1"/>
          <p:nvPr/>
        </p:nvSpPr>
        <p:spPr>
          <a:xfrm>
            <a:off x="9277756" y="3366998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20°C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0A6989-1DC9-466F-9C0A-357D8A45515C}"/>
              </a:ext>
            </a:extLst>
          </p:cNvPr>
          <p:cNvSpPr txBox="1"/>
          <p:nvPr/>
        </p:nvSpPr>
        <p:spPr>
          <a:xfrm>
            <a:off x="9056320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803418-08A9-41BC-A35E-38DF490BAC9F}"/>
              </a:ext>
            </a:extLst>
          </p:cNvPr>
          <p:cNvSpPr txBox="1"/>
          <p:nvPr/>
        </p:nvSpPr>
        <p:spPr>
          <a:xfrm>
            <a:off x="10861817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59A3DCC-122A-4B5E-9110-9B56CB4EFDBD}"/>
              </a:ext>
            </a:extLst>
          </p:cNvPr>
          <p:cNvSpPr txBox="1">
            <a:spLocks/>
          </p:cNvSpPr>
          <p:nvPr/>
        </p:nvSpPr>
        <p:spPr>
          <a:xfrm>
            <a:off x="695622" y="190150"/>
            <a:ext cx="8596668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  </a:t>
            </a:r>
            <a:r>
              <a:rPr lang="fr-FR" sz="3200" b="1" dirty="0" smtClean="0"/>
              <a:t>Equipements SODEXO</a:t>
            </a:r>
            <a:endParaRPr lang="fr-FR" sz="3200" b="1" dirty="0"/>
          </a:p>
        </p:txBody>
      </p:sp>
      <p:pic>
        <p:nvPicPr>
          <p:cNvPr id="15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16A31B8-087B-403F-85BF-5CC5AD21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4" y="242916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747703" y="5718493"/>
            <a:ext cx="307571" cy="324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19" y="947087"/>
            <a:ext cx="3936137" cy="51865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748" y="3095768"/>
            <a:ext cx="6838143" cy="29908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610" y="938295"/>
            <a:ext cx="2936107" cy="28908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694" y="934097"/>
            <a:ext cx="2935932" cy="2899233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5638800" y="2150196"/>
            <a:ext cx="381000" cy="3810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329669" y="1752600"/>
            <a:ext cx="570883" cy="58809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10200175" y="955499"/>
            <a:ext cx="914400" cy="80551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850" y="196656"/>
            <a:ext cx="1285874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9">
            <a:extLst>
              <a:ext uri="{FF2B5EF4-FFF2-40B4-BE49-F238E27FC236}">
                <a16:creationId xmlns:a16="http://schemas.microsoft.com/office/drawing/2014/main" id="{9CFC3249-D7A1-4813-AA85-E789692858A7}"/>
              </a:ext>
            </a:extLst>
          </p:cNvPr>
          <p:cNvSpPr txBox="1"/>
          <p:nvPr/>
        </p:nvSpPr>
        <p:spPr>
          <a:xfrm>
            <a:off x="9277756" y="3366998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20°C</a:t>
            </a:r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0A6989-1DC9-466F-9C0A-357D8A45515C}"/>
              </a:ext>
            </a:extLst>
          </p:cNvPr>
          <p:cNvSpPr txBox="1"/>
          <p:nvPr/>
        </p:nvSpPr>
        <p:spPr>
          <a:xfrm>
            <a:off x="9056320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803418-08A9-41BC-A35E-38DF490BAC9F}"/>
              </a:ext>
            </a:extLst>
          </p:cNvPr>
          <p:cNvSpPr txBox="1"/>
          <p:nvPr/>
        </p:nvSpPr>
        <p:spPr>
          <a:xfrm>
            <a:off x="10861817" y="2787192"/>
            <a:ext cx="80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chemeClr val="bg1"/>
                </a:solidFill>
              </a:rPr>
              <a:t>palettes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59A3DCC-122A-4B5E-9110-9B56CB4EFDBD}"/>
              </a:ext>
            </a:extLst>
          </p:cNvPr>
          <p:cNvSpPr txBox="1">
            <a:spLocks/>
          </p:cNvSpPr>
          <p:nvPr/>
        </p:nvSpPr>
        <p:spPr>
          <a:xfrm>
            <a:off x="695622" y="190150"/>
            <a:ext cx="8596668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  </a:t>
            </a:r>
            <a:r>
              <a:rPr lang="fr-FR" sz="3200" b="1" dirty="0" smtClean="0"/>
              <a:t>Profil d’AIRIUS France</a:t>
            </a:r>
            <a:endParaRPr lang="fr-FR" sz="3200" b="1" dirty="0"/>
          </a:p>
        </p:txBody>
      </p:sp>
      <p:pic>
        <p:nvPicPr>
          <p:cNvPr id="15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16A31B8-087B-403F-85BF-5CC5AD21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4" y="242916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747703" y="5718493"/>
            <a:ext cx="307571" cy="324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/>
          <p:nvPr/>
        </p:nvPicPr>
        <p:blipFill>
          <a:blip r:embed="rId4"/>
          <a:stretch>
            <a:fillRect/>
          </a:stretch>
        </p:blipFill>
        <p:spPr>
          <a:xfrm>
            <a:off x="965149" y="816626"/>
            <a:ext cx="6067877" cy="520535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276" y="2312202"/>
            <a:ext cx="4181394" cy="176654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487275" y="4207646"/>
            <a:ext cx="4181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En </a:t>
            </a:r>
            <a:r>
              <a:rPr lang="fr-FR" sz="1400" dirty="0" smtClean="0"/>
              <a:t>France, en 2023, AIRIUS a été sélectionné dans </a:t>
            </a:r>
            <a:r>
              <a:rPr lang="fr-FR" sz="1400" dirty="0"/>
              <a:t>les </a:t>
            </a:r>
            <a:r>
              <a:rPr lang="fr-FR" sz="1400" dirty="0" smtClean="0"/>
              <a:t>  40 premières entreprises sur 1800 pour des solutions qui permettent d’accélérer </a:t>
            </a:r>
            <a:r>
              <a:rPr lang="fr-FR" sz="1400" dirty="0"/>
              <a:t>la transition </a:t>
            </a:r>
            <a:r>
              <a:rPr lang="fr-FR" sz="1400" dirty="0" smtClean="0"/>
              <a:t>écologique dans la catégorie Energie.</a:t>
            </a:r>
            <a:endParaRPr lang="fr-FR" sz="14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0125" y="242916"/>
            <a:ext cx="1285874" cy="7198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200" y="796110"/>
            <a:ext cx="1828800" cy="1413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068" y="943817"/>
            <a:ext cx="10656799" cy="12907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7416" y="5165858"/>
            <a:ext cx="4171451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0" y="214348"/>
            <a:ext cx="8887677" cy="5810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81138" y="5857874"/>
            <a:ext cx="1809750" cy="857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6191177"/>
            <a:ext cx="8278380" cy="52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1323" y="28955"/>
            <a:ext cx="7980045" cy="6521450"/>
            <a:chOff x="2211323" y="28955"/>
            <a:chExt cx="7980045" cy="6521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9611" y="28955"/>
              <a:ext cx="7961376" cy="20497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4758" y="2086355"/>
              <a:ext cx="7071737" cy="14630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2506" y="3558540"/>
              <a:ext cx="7184410" cy="15377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1323" y="4930140"/>
              <a:ext cx="7961376" cy="16200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84347" y="1853183"/>
              <a:ext cx="2237740" cy="3077210"/>
            </a:xfrm>
            <a:custGeom>
              <a:avLst/>
              <a:gdLst/>
              <a:ahLst/>
              <a:cxnLst/>
              <a:rect l="l" t="t" r="r" b="b"/>
              <a:pathLst>
                <a:path w="2237740" h="3077210">
                  <a:moveTo>
                    <a:pt x="9143" y="134112"/>
                  </a:moveTo>
                  <a:lnTo>
                    <a:pt x="2129028" y="134112"/>
                  </a:lnTo>
                  <a:lnTo>
                    <a:pt x="2129028" y="0"/>
                  </a:lnTo>
                  <a:lnTo>
                    <a:pt x="9143" y="0"/>
                  </a:lnTo>
                  <a:lnTo>
                    <a:pt x="9143" y="134112"/>
                  </a:lnTo>
                  <a:close/>
                </a:path>
                <a:path w="2237740" h="3077210">
                  <a:moveTo>
                    <a:pt x="0" y="1621536"/>
                  </a:moveTo>
                  <a:lnTo>
                    <a:pt x="2237231" y="1621536"/>
                  </a:lnTo>
                  <a:lnTo>
                    <a:pt x="2237231" y="1496568"/>
                  </a:lnTo>
                  <a:lnTo>
                    <a:pt x="0" y="1496568"/>
                  </a:lnTo>
                  <a:lnTo>
                    <a:pt x="0" y="1621536"/>
                  </a:lnTo>
                  <a:close/>
                </a:path>
                <a:path w="2237740" h="3077210">
                  <a:moveTo>
                    <a:pt x="9143" y="3076955"/>
                  </a:moveTo>
                  <a:lnTo>
                    <a:pt x="2237231" y="3076955"/>
                  </a:lnTo>
                  <a:lnTo>
                    <a:pt x="2237231" y="2884931"/>
                  </a:lnTo>
                  <a:lnTo>
                    <a:pt x="9143" y="2884931"/>
                  </a:lnTo>
                  <a:lnTo>
                    <a:pt x="9143" y="307695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45785" y="4930902"/>
              <a:ext cx="558165" cy="539750"/>
            </a:xfrm>
            <a:custGeom>
              <a:avLst/>
              <a:gdLst/>
              <a:ahLst/>
              <a:cxnLst/>
              <a:rect l="l" t="t" r="r" b="b"/>
              <a:pathLst>
                <a:path w="558164" h="539750">
                  <a:moveTo>
                    <a:pt x="0" y="539496"/>
                  </a:moveTo>
                  <a:lnTo>
                    <a:pt x="557784" y="539496"/>
                  </a:lnTo>
                  <a:lnTo>
                    <a:pt x="557784" y="0"/>
                  </a:lnTo>
                  <a:lnTo>
                    <a:pt x="0" y="0"/>
                  </a:lnTo>
                  <a:lnTo>
                    <a:pt x="0" y="539496"/>
                  </a:lnTo>
                  <a:close/>
                </a:path>
              </a:pathLst>
            </a:custGeom>
            <a:ln w="381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54567" y="4930140"/>
              <a:ext cx="647700" cy="539750"/>
            </a:xfrm>
            <a:custGeom>
              <a:avLst/>
              <a:gdLst/>
              <a:ahLst/>
              <a:cxnLst/>
              <a:rect l="l" t="t" r="r" b="b"/>
              <a:pathLst>
                <a:path w="647700" h="539750">
                  <a:moveTo>
                    <a:pt x="0" y="539495"/>
                  </a:moveTo>
                  <a:lnTo>
                    <a:pt x="647700" y="539495"/>
                  </a:lnTo>
                  <a:lnTo>
                    <a:pt x="647700" y="0"/>
                  </a:lnTo>
                  <a:lnTo>
                    <a:pt x="0" y="0"/>
                  </a:lnTo>
                  <a:lnTo>
                    <a:pt x="0" y="539495"/>
                  </a:lnTo>
                  <a:close/>
                </a:path>
              </a:pathLst>
            </a:custGeom>
            <a:ln w="12192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CE6A0-193B-4019-9AB2-D7F99880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19" y="297171"/>
            <a:ext cx="8596668" cy="748145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Solutions AIRIUS</a:t>
            </a:r>
            <a:endParaRPr lang="fr-FR" sz="2800" b="1" dirty="0"/>
          </a:p>
        </p:txBody>
      </p:sp>
      <p:pic>
        <p:nvPicPr>
          <p:cNvPr id="9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694FD09D-F27C-4B11-B4F4-0BB5CFF963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756" y="203889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29">
            <a:extLst>
              <a:ext uri="{FF2B5EF4-FFF2-40B4-BE49-F238E27FC236}">
                <a16:creationId xmlns:a16="http://schemas.microsoft.com/office/drawing/2014/main" id="{2553339A-B87D-4E4A-91DA-AD5A4EA60BDC}"/>
              </a:ext>
            </a:extLst>
          </p:cNvPr>
          <p:cNvSpPr txBox="1"/>
          <p:nvPr/>
        </p:nvSpPr>
        <p:spPr>
          <a:xfrm>
            <a:off x="6845855" y="3694747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 = 18°C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47824"/>
            <a:ext cx="9448800" cy="46328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52600" y="6248400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Avec Dispersion du CO2 (abaissement du taux de ppm et augmentation de la gravité des poussières)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0125" y="242916"/>
            <a:ext cx="1285874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CE6A0-193B-4019-9AB2-D7F99880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19" y="297171"/>
            <a:ext cx="8596668" cy="748145"/>
          </a:xfrm>
        </p:spPr>
        <p:txBody>
          <a:bodyPr>
            <a:normAutofit/>
          </a:bodyPr>
          <a:lstStyle/>
          <a:p>
            <a:r>
              <a:rPr lang="fr-FR" sz="2800" b="1" dirty="0" smtClean="0"/>
              <a:t>La Déstratification </a:t>
            </a:r>
            <a:r>
              <a:rPr lang="fr-FR" sz="2800" b="1" dirty="0"/>
              <a:t>thermique</a:t>
            </a:r>
          </a:p>
        </p:txBody>
      </p:sp>
      <p:pic>
        <p:nvPicPr>
          <p:cNvPr id="9" name="Espace réservé du contenu 8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694FD09D-F27C-4B11-B4F4-0BB5CFF963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756" y="203889"/>
            <a:ext cx="720000" cy="7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29">
            <a:extLst>
              <a:ext uri="{FF2B5EF4-FFF2-40B4-BE49-F238E27FC236}">
                <a16:creationId xmlns:a16="http://schemas.microsoft.com/office/drawing/2014/main" id="{2553339A-B87D-4E4A-91DA-AD5A4EA60BDC}"/>
              </a:ext>
            </a:extLst>
          </p:cNvPr>
          <p:cNvSpPr txBox="1"/>
          <p:nvPr/>
        </p:nvSpPr>
        <p:spPr>
          <a:xfrm>
            <a:off x="6845855" y="3694747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 = 18°C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49AE21-40BC-4172-A291-EAB21128FB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9" y="1152781"/>
            <a:ext cx="11410950" cy="32670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527321"/>
            <a:ext cx="10753725" cy="15144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353800" y="6174634"/>
            <a:ext cx="685800" cy="607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125" y="242916"/>
            <a:ext cx="1285874" cy="7198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12781"/>
            <a:ext cx="5257800" cy="2372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3600" y="4576331"/>
            <a:ext cx="1295400" cy="1537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0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703" y="110497"/>
            <a:ext cx="10458072" cy="9433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7834" y="791083"/>
            <a:ext cx="450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hauteur détermine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d’AIRIUS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installer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95" y="1295400"/>
            <a:ext cx="7687748" cy="495369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03" y="1600200"/>
            <a:ext cx="2457793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703" y="110497"/>
            <a:ext cx="10458072" cy="9433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7834" y="791083"/>
            <a:ext cx="450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hauteur détermine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d’AIRIUS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installer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238" y="1600200"/>
            <a:ext cx="7611537" cy="49251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03" y="1905000"/>
            <a:ext cx="2429214" cy="2010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703" y="110497"/>
            <a:ext cx="10458072" cy="9433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7834" y="791083"/>
            <a:ext cx="450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hauteur détermine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d’AIRIUS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installer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553" y="1447800"/>
            <a:ext cx="7678222" cy="493463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03" y="1752600"/>
            <a:ext cx="2429214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</TotalTime>
  <Words>321</Words>
  <Application>Microsoft Office PowerPoint</Application>
  <PresentationFormat>Grand écran</PresentationFormat>
  <Paragraphs>65</Paragraphs>
  <Slides>33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Century Gothic</vt:lpstr>
      <vt:lpstr>Office Theme</vt:lpstr>
      <vt:lpstr>Présentation PowerPoint</vt:lpstr>
      <vt:lpstr>La Stratification thermique</vt:lpstr>
      <vt:lpstr>Présentation PowerPoint</vt:lpstr>
      <vt:lpstr>Présentation PowerPoint</vt:lpstr>
      <vt:lpstr>Solutions AIRIUS</vt:lpstr>
      <vt:lpstr>La Déstratification thermique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</dc:creator>
  <cp:lastModifiedBy>FRANCOIS</cp:lastModifiedBy>
  <cp:revision>45</cp:revision>
  <dcterms:created xsi:type="dcterms:W3CDTF">2021-08-12T06:19:43Z</dcterms:created>
  <dcterms:modified xsi:type="dcterms:W3CDTF">2024-11-18T09:20:21Z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2021-08-12T00:00:00Z</vt:filetime>
  </property>
</Properties>
</file>